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56" r:id="rId9"/>
    <p:sldId id="257" r:id="rId10"/>
    <p:sldId id="277" r:id="rId11"/>
    <p:sldId id="274" r:id="rId12"/>
    <p:sldId id="275" r:id="rId13"/>
    <p:sldId id="276" r:id="rId14"/>
    <p:sldId id="271" r:id="rId15"/>
    <p:sldId id="272" r:id="rId16"/>
    <p:sldId id="273" r:id="rId17"/>
    <p:sldId id="268" r:id="rId18"/>
    <p:sldId id="266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F750"/>
    <a:srgbClr val="00DB88"/>
    <a:srgbClr val="3A3A3A"/>
    <a:srgbClr val="5DF800"/>
    <a:srgbClr val="0CF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DE27C8-F47C-446E-B8B2-4A26BE70736D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</dgm:pt>
    <dgm:pt modelId="{2A1AAB15-9E54-43BD-9428-95B18B24F129}">
      <dgm:prSet phldrT="[Text]"/>
      <dgm:spPr/>
      <dgm:t>
        <a:bodyPr/>
        <a:lstStyle/>
        <a:p>
          <a:r>
            <a: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Input : Company</a:t>
          </a:r>
          <a:endParaRPr lang="en-GB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gm:t>
    </dgm:pt>
    <dgm:pt modelId="{F2D5B1B4-6F71-4CAA-8339-1EAC91518343}" type="parTrans" cxnId="{54449C27-6064-4AB4-BCD4-CF5B1ABC3308}">
      <dgm:prSet/>
      <dgm:spPr/>
      <dgm:t>
        <a:bodyPr/>
        <a:lstStyle/>
        <a:p>
          <a:endParaRPr lang="en-GB"/>
        </a:p>
      </dgm:t>
    </dgm:pt>
    <dgm:pt modelId="{7677BAB6-5EC6-4FC0-95B0-CE811348A81C}" type="sibTrans" cxnId="{54449C27-6064-4AB4-BCD4-CF5B1ABC3308}">
      <dgm:prSet/>
      <dgm:spPr/>
      <dgm:t>
        <a:bodyPr/>
        <a:lstStyle/>
        <a:p>
          <a:endParaRPr lang="en-GB"/>
        </a:p>
      </dgm:t>
    </dgm:pt>
    <dgm:pt modelId="{41444AC5-5ADF-4ECD-A38B-697F92D882B5}">
      <dgm:prSet phldrT="[Text]"/>
      <dgm:spPr/>
      <dgm:t>
        <a:bodyPr/>
        <a:lstStyle/>
        <a:p>
          <a:r>
            <a: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Fetch Data</a:t>
          </a:r>
          <a:endParaRPr lang="en-GB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gm:t>
    </dgm:pt>
    <dgm:pt modelId="{819B9A98-68A3-4F7B-8665-2C2A01573A43}" type="parTrans" cxnId="{0B3E58F4-3EC8-4D3F-BA27-9A108F8DBBFB}">
      <dgm:prSet/>
      <dgm:spPr/>
      <dgm:t>
        <a:bodyPr/>
        <a:lstStyle/>
        <a:p>
          <a:endParaRPr lang="en-GB"/>
        </a:p>
      </dgm:t>
    </dgm:pt>
    <dgm:pt modelId="{78F34640-905D-4980-A12C-BDD44420AEC2}" type="sibTrans" cxnId="{0B3E58F4-3EC8-4D3F-BA27-9A108F8DBBFB}">
      <dgm:prSet/>
      <dgm:spPr/>
      <dgm:t>
        <a:bodyPr/>
        <a:lstStyle/>
        <a:p>
          <a:endParaRPr lang="en-GB"/>
        </a:p>
      </dgm:t>
    </dgm:pt>
    <dgm:pt modelId="{193F3B50-053C-459C-8B32-39947461A60E}">
      <dgm:prSet phldrT="[Text]"/>
      <dgm:spPr/>
      <dgm:t>
        <a:bodyPr/>
        <a:lstStyle/>
        <a:p>
          <a:r>
            <a: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Train Model (LSSVR)</a:t>
          </a:r>
          <a:endParaRPr lang="en-GB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gm:t>
    </dgm:pt>
    <dgm:pt modelId="{52BDDBE3-6F33-4C46-8800-4EE21788BC0D}" type="parTrans" cxnId="{D988C6D8-325A-45BC-8102-3144F6023D6B}">
      <dgm:prSet/>
      <dgm:spPr/>
      <dgm:t>
        <a:bodyPr/>
        <a:lstStyle/>
        <a:p>
          <a:endParaRPr lang="en-GB"/>
        </a:p>
      </dgm:t>
    </dgm:pt>
    <dgm:pt modelId="{A393323F-8C54-4F8C-93AF-72CC1A08273E}" type="sibTrans" cxnId="{D988C6D8-325A-45BC-8102-3144F6023D6B}">
      <dgm:prSet/>
      <dgm:spPr/>
      <dgm:t>
        <a:bodyPr/>
        <a:lstStyle/>
        <a:p>
          <a:endParaRPr lang="en-GB"/>
        </a:p>
      </dgm:t>
    </dgm:pt>
    <dgm:pt modelId="{B68D0C29-867D-4AD3-A0F1-723A4E87F931}">
      <dgm:prSet phldrT="[Text]"/>
      <dgm:spPr/>
      <dgm:t>
        <a:bodyPr/>
        <a:lstStyle/>
        <a:p>
          <a:r>
            <a: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Plot Data</a:t>
          </a:r>
          <a:endParaRPr lang="en-GB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gm:t>
    </dgm:pt>
    <dgm:pt modelId="{1C924732-D1E5-47D3-B8FC-F6EB3DA11397}" type="parTrans" cxnId="{1991D9CB-06D7-46CE-B676-C81668818E29}">
      <dgm:prSet/>
      <dgm:spPr/>
      <dgm:t>
        <a:bodyPr/>
        <a:lstStyle/>
        <a:p>
          <a:endParaRPr lang="en-GB"/>
        </a:p>
      </dgm:t>
    </dgm:pt>
    <dgm:pt modelId="{1CBA610B-92CC-4E98-9A09-35C2922CC7C2}" type="sibTrans" cxnId="{1991D9CB-06D7-46CE-B676-C81668818E29}">
      <dgm:prSet/>
      <dgm:spPr/>
      <dgm:t>
        <a:bodyPr/>
        <a:lstStyle/>
        <a:p>
          <a:endParaRPr lang="en-GB"/>
        </a:p>
      </dgm:t>
    </dgm:pt>
    <dgm:pt modelId="{FCD339B3-3E4F-4996-A94C-073D76B7F990}" type="pres">
      <dgm:prSet presAssocID="{59DE27C8-F47C-446E-B8B2-4A26BE70736D}" presName="Name0" presStyleCnt="0">
        <dgm:presLayoutVars>
          <dgm:dir/>
          <dgm:resizeHandles val="exact"/>
        </dgm:presLayoutVars>
      </dgm:prSet>
      <dgm:spPr/>
    </dgm:pt>
    <dgm:pt modelId="{016DB53B-F799-4057-96EC-4C0E1581FA09}" type="pres">
      <dgm:prSet presAssocID="{2A1AAB15-9E54-43BD-9428-95B18B24F129}" presName="node" presStyleLbl="node1" presStyleIdx="0" presStyleCnt="4">
        <dgm:presLayoutVars>
          <dgm:bulletEnabled val="1"/>
        </dgm:presLayoutVars>
      </dgm:prSet>
      <dgm:spPr/>
    </dgm:pt>
    <dgm:pt modelId="{3E86BC4D-9ABE-4571-A46A-AF0AEE238E43}" type="pres">
      <dgm:prSet presAssocID="{7677BAB6-5EC6-4FC0-95B0-CE811348A81C}" presName="sibTrans" presStyleLbl="sibTrans2D1" presStyleIdx="0" presStyleCnt="3" custScaleX="177471"/>
      <dgm:spPr/>
    </dgm:pt>
    <dgm:pt modelId="{A130984D-591E-472F-86F1-9DD3A05C5F69}" type="pres">
      <dgm:prSet presAssocID="{7677BAB6-5EC6-4FC0-95B0-CE811348A81C}" presName="connectorText" presStyleLbl="sibTrans2D1" presStyleIdx="0" presStyleCnt="3"/>
      <dgm:spPr/>
    </dgm:pt>
    <dgm:pt modelId="{F5A88C7E-5E1B-445F-8A5A-81F58E22FF75}" type="pres">
      <dgm:prSet presAssocID="{41444AC5-5ADF-4ECD-A38B-697F92D882B5}" presName="node" presStyleLbl="node1" presStyleIdx="1" presStyleCnt="4">
        <dgm:presLayoutVars>
          <dgm:bulletEnabled val="1"/>
        </dgm:presLayoutVars>
      </dgm:prSet>
      <dgm:spPr/>
    </dgm:pt>
    <dgm:pt modelId="{C21656E2-F4D0-4046-94E4-F090FB44952C}" type="pres">
      <dgm:prSet presAssocID="{78F34640-905D-4980-A12C-BDD44420AEC2}" presName="sibTrans" presStyleLbl="sibTrans2D1" presStyleIdx="1" presStyleCnt="3" custScaleX="204768"/>
      <dgm:spPr/>
    </dgm:pt>
    <dgm:pt modelId="{327CC5DD-139D-4881-947E-2385C4CA42FF}" type="pres">
      <dgm:prSet presAssocID="{78F34640-905D-4980-A12C-BDD44420AEC2}" presName="connectorText" presStyleLbl="sibTrans2D1" presStyleIdx="1" presStyleCnt="3"/>
      <dgm:spPr/>
    </dgm:pt>
    <dgm:pt modelId="{1E1D89F7-00E3-479B-BE48-32D14C362EC8}" type="pres">
      <dgm:prSet presAssocID="{B68D0C29-867D-4AD3-A0F1-723A4E87F931}" presName="node" presStyleLbl="node1" presStyleIdx="2" presStyleCnt="4">
        <dgm:presLayoutVars>
          <dgm:bulletEnabled val="1"/>
        </dgm:presLayoutVars>
      </dgm:prSet>
      <dgm:spPr/>
    </dgm:pt>
    <dgm:pt modelId="{B4B0F310-B5E3-4422-82E7-CA41876AC163}" type="pres">
      <dgm:prSet presAssocID="{1CBA610B-92CC-4E98-9A09-35C2922CC7C2}" presName="sibTrans" presStyleLbl="sibTrans2D1" presStyleIdx="2" presStyleCnt="3" custScaleX="182215"/>
      <dgm:spPr/>
    </dgm:pt>
    <dgm:pt modelId="{2448B5CD-4D97-48DA-8078-28654C3E6CC0}" type="pres">
      <dgm:prSet presAssocID="{1CBA610B-92CC-4E98-9A09-35C2922CC7C2}" presName="connectorText" presStyleLbl="sibTrans2D1" presStyleIdx="2" presStyleCnt="3"/>
      <dgm:spPr/>
    </dgm:pt>
    <dgm:pt modelId="{9AA32D72-FD2E-4F1D-8FDD-E754CFE6D944}" type="pres">
      <dgm:prSet presAssocID="{193F3B50-053C-459C-8B32-39947461A60E}" presName="node" presStyleLbl="node1" presStyleIdx="3" presStyleCnt="4">
        <dgm:presLayoutVars>
          <dgm:bulletEnabled val="1"/>
        </dgm:presLayoutVars>
      </dgm:prSet>
      <dgm:spPr/>
    </dgm:pt>
  </dgm:ptLst>
  <dgm:cxnLst>
    <dgm:cxn modelId="{B6E5C800-6CBE-4F94-A5FF-C2802EBE2D59}" type="presOf" srcId="{59DE27C8-F47C-446E-B8B2-4A26BE70736D}" destId="{FCD339B3-3E4F-4996-A94C-073D76B7F990}" srcOrd="0" destOrd="0" presId="urn:microsoft.com/office/officeart/2005/8/layout/process1"/>
    <dgm:cxn modelId="{506DA310-27A4-44CB-8B74-FA7566C2347D}" type="presOf" srcId="{41444AC5-5ADF-4ECD-A38B-697F92D882B5}" destId="{F5A88C7E-5E1B-445F-8A5A-81F58E22FF75}" srcOrd="0" destOrd="0" presId="urn:microsoft.com/office/officeart/2005/8/layout/process1"/>
    <dgm:cxn modelId="{54449C27-6064-4AB4-BCD4-CF5B1ABC3308}" srcId="{59DE27C8-F47C-446E-B8B2-4A26BE70736D}" destId="{2A1AAB15-9E54-43BD-9428-95B18B24F129}" srcOrd="0" destOrd="0" parTransId="{F2D5B1B4-6F71-4CAA-8339-1EAC91518343}" sibTransId="{7677BAB6-5EC6-4FC0-95B0-CE811348A81C}"/>
    <dgm:cxn modelId="{9185A63B-0A23-4520-854D-643FB221B39A}" type="presOf" srcId="{2A1AAB15-9E54-43BD-9428-95B18B24F129}" destId="{016DB53B-F799-4057-96EC-4C0E1581FA09}" srcOrd="0" destOrd="0" presId="urn:microsoft.com/office/officeart/2005/8/layout/process1"/>
    <dgm:cxn modelId="{646E923E-EB53-4DC1-BD8C-E91317184CE0}" type="presOf" srcId="{193F3B50-053C-459C-8B32-39947461A60E}" destId="{9AA32D72-FD2E-4F1D-8FDD-E754CFE6D944}" srcOrd="0" destOrd="0" presId="urn:microsoft.com/office/officeart/2005/8/layout/process1"/>
    <dgm:cxn modelId="{1D3B6A5F-6F7A-43E1-9260-D423311A7247}" type="presOf" srcId="{B68D0C29-867D-4AD3-A0F1-723A4E87F931}" destId="{1E1D89F7-00E3-479B-BE48-32D14C362EC8}" srcOrd="0" destOrd="0" presId="urn:microsoft.com/office/officeart/2005/8/layout/process1"/>
    <dgm:cxn modelId="{F101144C-04FB-4603-8217-584D51F5CB92}" type="presOf" srcId="{78F34640-905D-4980-A12C-BDD44420AEC2}" destId="{C21656E2-F4D0-4046-94E4-F090FB44952C}" srcOrd="0" destOrd="0" presId="urn:microsoft.com/office/officeart/2005/8/layout/process1"/>
    <dgm:cxn modelId="{F99A134F-E5D0-401C-BB47-92088819594A}" type="presOf" srcId="{7677BAB6-5EC6-4FC0-95B0-CE811348A81C}" destId="{3E86BC4D-9ABE-4571-A46A-AF0AEE238E43}" srcOrd="0" destOrd="0" presId="urn:microsoft.com/office/officeart/2005/8/layout/process1"/>
    <dgm:cxn modelId="{2A3196B3-6160-4975-9C62-A516C7A1A4A4}" type="presOf" srcId="{7677BAB6-5EC6-4FC0-95B0-CE811348A81C}" destId="{A130984D-591E-472F-86F1-9DD3A05C5F69}" srcOrd="1" destOrd="0" presId="urn:microsoft.com/office/officeart/2005/8/layout/process1"/>
    <dgm:cxn modelId="{974EA9C8-40A6-434B-972E-2353506B2F4B}" type="presOf" srcId="{1CBA610B-92CC-4E98-9A09-35C2922CC7C2}" destId="{2448B5CD-4D97-48DA-8078-28654C3E6CC0}" srcOrd="1" destOrd="0" presId="urn:microsoft.com/office/officeart/2005/8/layout/process1"/>
    <dgm:cxn modelId="{9DA3C4C9-1620-416C-ADF6-3A47D0D4956A}" type="presOf" srcId="{78F34640-905D-4980-A12C-BDD44420AEC2}" destId="{327CC5DD-139D-4881-947E-2385C4CA42FF}" srcOrd="1" destOrd="0" presId="urn:microsoft.com/office/officeart/2005/8/layout/process1"/>
    <dgm:cxn modelId="{1991D9CB-06D7-46CE-B676-C81668818E29}" srcId="{59DE27C8-F47C-446E-B8B2-4A26BE70736D}" destId="{B68D0C29-867D-4AD3-A0F1-723A4E87F931}" srcOrd="2" destOrd="0" parTransId="{1C924732-D1E5-47D3-B8FC-F6EB3DA11397}" sibTransId="{1CBA610B-92CC-4E98-9A09-35C2922CC7C2}"/>
    <dgm:cxn modelId="{D988C6D8-325A-45BC-8102-3144F6023D6B}" srcId="{59DE27C8-F47C-446E-B8B2-4A26BE70736D}" destId="{193F3B50-053C-459C-8B32-39947461A60E}" srcOrd="3" destOrd="0" parTransId="{52BDDBE3-6F33-4C46-8800-4EE21788BC0D}" sibTransId="{A393323F-8C54-4F8C-93AF-72CC1A08273E}"/>
    <dgm:cxn modelId="{AED155DF-89D8-4218-BE3A-47C301215C1B}" type="presOf" srcId="{1CBA610B-92CC-4E98-9A09-35C2922CC7C2}" destId="{B4B0F310-B5E3-4422-82E7-CA41876AC163}" srcOrd="0" destOrd="0" presId="urn:microsoft.com/office/officeart/2005/8/layout/process1"/>
    <dgm:cxn modelId="{0B3E58F4-3EC8-4D3F-BA27-9A108F8DBBFB}" srcId="{59DE27C8-F47C-446E-B8B2-4A26BE70736D}" destId="{41444AC5-5ADF-4ECD-A38B-697F92D882B5}" srcOrd="1" destOrd="0" parTransId="{819B9A98-68A3-4F7B-8665-2C2A01573A43}" sibTransId="{78F34640-905D-4980-A12C-BDD44420AEC2}"/>
    <dgm:cxn modelId="{C4A03175-A16E-4F67-A37B-8E8C584C6F74}" type="presParOf" srcId="{FCD339B3-3E4F-4996-A94C-073D76B7F990}" destId="{016DB53B-F799-4057-96EC-4C0E1581FA09}" srcOrd="0" destOrd="0" presId="urn:microsoft.com/office/officeart/2005/8/layout/process1"/>
    <dgm:cxn modelId="{C5AD9332-7E99-4175-963B-C70419FFBADC}" type="presParOf" srcId="{FCD339B3-3E4F-4996-A94C-073D76B7F990}" destId="{3E86BC4D-9ABE-4571-A46A-AF0AEE238E43}" srcOrd="1" destOrd="0" presId="urn:microsoft.com/office/officeart/2005/8/layout/process1"/>
    <dgm:cxn modelId="{3E2E0666-9C55-4C5C-8ACD-582E09F7C83D}" type="presParOf" srcId="{3E86BC4D-9ABE-4571-A46A-AF0AEE238E43}" destId="{A130984D-591E-472F-86F1-9DD3A05C5F69}" srcOrd="0" destOrd="0" presId="urn:microsoft.com/office/officeart/2005/8/layout/process1"/>
    <dgm:cxn modelId="{BA6AB165-A48B-451F-9B22-E94E12698EC5}" type="presParOf" srcId="{FCD339B3-3E4F-4996-A94C-073D76B7F990}" destId="{F5A88C7E-5E1B-445F-8A5A-81F58E22FF75}" srcOrd="2" destOrd="0" presId="urn:microsoft.com/office/officeart/2005/8/layout/process1"/>
    <dgm:cxn modelId="{969FE636-E946-46C9-BE60-DF04CCF6D623}" type="presParOf" srcId="{FCD339B3-3E4F-4996-A94C-073D76B7F990}" destId="{C21656E2-F4D0-4046-94E4-F090FB44952C}" srcOrd="3" destOrd="0" presId="urn:microsoft.com/office/officeart/2005/8/layout/process1"/>
    <dgm:cxn modelId="{8996646B-4C77-4F7A-8F65-97EA030EEB55}" type="presParOf" srcId="{C21656E2-F4D0-4046-94E4-F090FB44952C}" destId="{327CC5DD-139D-4881-947E-2385C4CA42FF}" srcOrd="0" destOrd="0" presId="urn:microsoft.com/office/officeart/2005/8/layout/process1"/>
    <dgm:cxn modelId="{7A690783-D183-4D4F-ADA4-18E827BB68B8}" type="presParOf" srcId="{FCD339B3-3E4F-4996-A94C-073D76B7F990}" destId="{1E1D89F7-00E3-479B-BE48-32D14C362EC8}" srcOrd="4" destOrd="0" presId="urn:microsoft.com/office/officeart/2005/8/layout/process1"/>
    <dgm:cxn modelId="{8B71D4D0-928A-4BBC-BEED-C881AF5CD6E6}" type="presParOf" srcId="{FCD339B3-3E4F-4996-A94C-073D76B7F990}" destId="{B4B0F310-B5E3-4422-82E7-CA41876AC163}" srcOrd="5" destOrd="0" presId="urn:microsoft.com/office/officeart/2005/8/layout/process1"/>
    <dgm:cxn modelId="{5DA0AC42-460E-4220-8DB8-12D820B654EC}" type="presParOf" srcId="{B4B0F310-B5E3-4422-82E7-CA41876AC163}" destId="{2448B5CD-4D97-48DA-8078-28654C3E6CC0}" srcOrd="0" destOrd="0" presId="urn:microsoft.com/office/officeart/2005/8/layout/process1"/>
    <dgm:cxn modelId="{A5C96DE9-D133-42A3-AD87-4B1D6C94745B}" type="presParOf" srcId="{FCD339B3-3E4F-4996-A94C-073D76B7F990}" destId="{9AA32D72-FD2E-4F1D-8FDD-E754CFE6D94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DE27C8-F47C-446E-B8B2-4A26BE70736D}" type="doc">
      <dgm:prSet loTypeId="urn:microsoft.com/office/officeart/2005/8/layout/process1" loCatId="process" qsTypeId="urn:microsoft.com/office/officeart/2005/8/quickstyle/3d1" qsCatId="3D" csTypeId="urn:microsoft.com/office/officeart/2005/8/colors/colorful4" csCatId="colorful" phldr="1"/>
      <dgm:spPr/>
    </dgm:pt>
    <dgm:pt modelId="{193F3B50-053C-459C-8B32-39947461A60E}">
      <dgm:prSet phldrT="[Text]"/>
      <dgm:spPr/>
      <dgm:t>
        <a:bodyPr/>
        <a:lstStyle/>
        <a:p>
          <a:r>
            <a: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Predict Stock for n Days</a:t>
          </a:r>
          <a:endParaRPr lang="en-GB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gm:t>
    </dgm:pt>
    <dgm:pt modelId="{52BDDBE3-6F33-4C46-8800-4EE21788BC0D}" type="parTrans" cxnId="{D988C6D8-325A-45BC-8102-3144F6023D6B}">
      <dgm:prSet/>
      <dgm:spPr/>
      <dgm:t>
        <a:bodyPr/>
        <a:lstStyle/>
        <a:p>
          <a:endParaRPr lang="en-GB"/>
        </a:p>
      </dgm:t>
    </dgm:pt>
    <dgm:pt modelId="{A393323F-8C54-4F8C-93AF-72CC1A08273E}" type="sibTrans" cxnId="{D988C6D8-325A-45BC-8102-3144F6023D6B}">
      <dgm:prSet/>
      <dgm:spPr/>
      <dgm:t>
        <a:bodyPr/>
        <a:lstStyle/>
        <a:p>
          <a:endParaRPr lang="en-GB"/>
        </a:p>
      </dgm:t>
    </dgm:pt>
    <dgm:pt modelId="{B68D0C29-867D-4AD3-A0F1-723A4E87F931}">
      <dgm:prSet phldrT="[Text]"/>
      <dgm:spPr/>
      <dgm:t>
        <a:bodyPr/>
        <a:lstStyle/>
        <a:p>
          <a:r>
            <a: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Plot Predicted Results</a:t>
          </a:r>
          <a:endParaRPr lang="en-GB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gm:t>
    </dgm:pt>
    <dgm:pt modelId="{1C924732-D1E5-47D3-B8FC-F6EB3DA11397}" type="parTrans" cxnId="{1991D9CB-06D7-46CE-B676-C81668818E29}">
      <dgm:prSet/>
      <dgm:spPr/>
      <dgm:t>
        <a:bodyPr/>
        <a:lstStyle/>
        <a:p>
          <a:endParaRPr lang="en-GB"/>
        </a:p>
      </dgm:t>
    </dgm:pt>
    <dgm:pt modelId="{1CBA610B-92CC-4E98-9A09-35C2922CC7C2}" type="sibTrans" cxnId="{1991D9CB-06D7-46CE-B676-C81668818E29}">
      <dgm:prSet/>
      <dgm:spPr/>
      <dgm:t>
        <a:bodyPr/>
        <a:lstStyle/>
        <a:p>
          <a:endParaRPr lang="en-GB"/>
        </a:p>
      </dgm:t>
    </dgm:pt>
    <dgm:pt modelId="{41444AC5-5ADF-4ECD-A38B-697F92D882B5}">
      <dgm:prSet phldrT="[Text]"/>
      <dgm:spPr/>
      <dgm:t>
        <a:bodyPr/>
        <a:lstStyle/>
        <a:p>
          <a:r>
            <a:rPr lang="en-A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Save Model</a:t>
          </a:r>
          <a:endParaRPr lang="en-GB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gm:t>
    </dgm:pt>
    <dgm:pt modelId="{78F34640-905D-4980-A12C-BDD44420AEC2}" type="sibTrans" cxnId="{0B3E58F4-3EC8-4D3F-BA27-9A108F8DBBFB}">
      <dgm:prSet/>
      <dgm:spPr/>
      <dgm:t>
        <a:bodyPr/>
        <a:lstStyle/>
        <a:p>
          <a:endParaRPr lang="en-GB"/>
        </a:p>
      </dgm:t>
    </dgm:pt>
    <dgm:pt modelId="{819B9A98-68A3-4F7B-8665-2C2A01573A43}" type="parTrans" cxnId="{0B3E58F4-3EC8-4D3F-BA27-9A108F8DBBFB}">
      <dgm:prSet/>
      <dgm:spPr/>
      <dgm:t>
        <a:bodyPr/>
        <a:lstStyle/>
        <a:p>
          <a:endParaRPr lang="en-GB"/>
        </a:p>
      </dgm:t>
    </dgm:pt>
    <dgm:pt modelId="{FCD339B3-3E4F-4996-A94C-073D76B7F990}" type="pres">
      <dgm:prSet presAssocID="{59DE27C8-F47C-446E-B8B2-4A26BE70736D}" presName="Name0" presStyleCnt="0">
        <dgm:presLayoutVars>
          <dgm:dir/>
          <dgm:resizeHandles val="exact"/>
        </dgm:presLayoutVars>
      </dgm:prSet>
      <dgm:spPr/>
    </dgm:pt>
    <dgm:pt modelId="{F5A88C7E-5E1B-445F-8A5A-81F58E22FF75}" type="pres">
      <dgm:prSet presAssocID="{41444AC5-5ADF-4ECD-A38B-697F92D882B5}" presName="node" presStyleLbl="node1" presStyleIdx="0" presStyleCnt="3">
        <dgm:presLayoutVars>
          <dgm:bulletEnabled val="1"/>
        </dgm:presLayoutVars>
      </dgm:prSet>
      <dgm:spPr/>
    </dgm:pt>
    <dgm:pt modelId="{C21656E2-F4D0-4046-94E4-F090FB44952C}" type="pres">
      <dgm:prSet presAssocID="{78F34640-905D-4980-A12C-BDD44420AEC2}" presName="sibTrans" presStyleLbl="sibTrans2D1" presStyleIdx="0" presStyleCnt="2" custAng="10800000" custScaleX="189784"/>
      <dgm:spPr/>
    </dgm:pt>
    <dgm:pt modelId="{327CC5DD-139D-4881-947E-2385C4CA42FF}" type="pres">
      <dgm:prSet presAssocID="{78F34640-905D-4980-A12C-BDD44420AEC2}" presName="connectorText" presStyleLbl="sibTrans2D1" presStyleIdx="0" presStyleCnt="2"/>
      <dgm:spPr/>
    </dgm:pt>
    <dgm:pt modelId="{1E1D89F7-00E3-479B-BE48-32D14C362EC8}" type="pres">
      <dgm:prSet presAssocID="{B68D0C29-867D-4AD3-A0F1-723A4E87F931}" presName="node" presStyleLbl="node1" presStyleIdx="1" presStyleCnt="3">
        <dgm:presLayoutVars>
          <dgm:bulletEnabled val="1"/>
        </dgm:presLayoutVars>
      </dgm:prSet>
      <dgm:spPr/>
    </dgm:pt>
    <dgm:pt modelId="{B4B0F310-B5E3-4422-82E7-CA41876AC163}" type="pres">
      <dgm:prSet presAssocID="{1CBA610B-92CC-4E98-9A09-35C2922CC7C2}" presName="sibTrans" presStyleLbl="sibTrans2D1" presStyleIdx="1" presStyleCnt="2" custAng="10800000" custScaleX="188791"/>
      <dgm:spPr/>
    </dgm:pt>
    <dgm:pt modelId="{2448B5CD-4D97-48DA-8078-28654C3E6CC0}" type="pres">
      <dgm:prSet presAssocID="{1CBA610B-92CC-4E98-9A09-35C2922CC7C2}" presName="connectorText" presStyleLbl="sibTrans2D1" presStyleIdx="1" presStyleCnt="2"/>
      <dgm:spPr/>
    </dgm:pt>
    <dgm:pt modelId="{9AA32D72-FD2E-4F1D-8FDD-E754CFE6D944}" type="pres">
      <dgm:prSet presAssocID="{193F3B50-053C-459C-8B32-39947461A60E}" presName="node" presStyleLbl="node1" presStyleIdx="2" presStyleCnt="3">
        <dgm:presLayoutVars>
          <dgm:bulletEnabled val="1"/>
        </dgm:presLayoutVars>
      </dgm:prSet>
      <dgm:spPr/>
    </dgm:pt>
  </dgm:ptLst>
  <dgm:cxnLst>
    <dgm:cxn modelId="{B6E5C800-6CBE-4F94-A5FF-C2802EBE2D59}" type="presOf" srcId="{59DE27C8-F47C-446E-B8B2-4A26BE70736D}" destId="{FCD339B3-3E4F-4996-A94C-073D76B7F990}" srcOrd="0" destOrd="0" presId="urn:microsoft.com/office/officeart/2005/8/layout/process1"/>
    <dgm:cxn modelId="{506DA310-27A4-44CB-8B74-FA7566C2347D}" type="presOf" srcId="{41444AC5-5ADF-4ECD-A38B-697F92D882B5}" destId="{F5A88C7E-5E1B-445F-8A5A-81F58E22FF75}" srcOrd="0" destOrd="0" presId="urn:microsoft.com/office/officeart/2005/8/layout/process1"/>
    <dgm:cxn modelId="{646E923E-EB53-4DC1-BD8C-E91317184CE0}" type="presOf" srcId="{193F3B50-053C-459C-8B32-39947461A60E}" destId="{9AA32D72-FD2E-4F1D-8FDD-E754CFE6D944}" srcOrd="0" destOrd="0" presId="urn:microsoft.com/office/officeart/2005/8/layout/process1"/>
    <dgm:cxn modelId="{1D3B6A5F-6F7A-43E1-9260-D423311A7247}" type="presOf" srcId="{B68D0C29-867D-4AD3-A0F1-723A4E87F931}" destId="{1E1D89F7-00E3-479B-BE48-32D14C362EC8}" srcOrd="0" destOrd="0" presId="urn:microsoft.com/office/officeart/2005/8/layout/process1"/>
    <dgm:cxn modelId="{F101144C-04FB-4603-8217-584D51F5CB92}" type="presOf" srcId="{78F34640-905D-4980-A12C-BDD44420AEC2}" destId="{C21656E2-F4D0-4046-94E4-F090FB44952C}" srcOrd="0" destOrd="0" presId="urn:microsoft.com/office/officeart/2005/8/layout/process1"/>
    <dgm:cxn modelId="{974EA9C8-40A6-434B-972E-2353506B2F4B}" type="presOf" srcId="{1CBA610B-92CC-4E98-9A09-35C2922CC7C2}" destId="{2448B5CD-4D97-48DA-8078-28654C3E6CC0}" srcOrd="1" destOrd="0" presId="urn:microsoft.com/office/officeart/2005/8/layout/process1"/>
    <dgm:cxn modelId="{9DA3C4C9-1620-416C-ADF6-3A47D0D4956A}" type="presOf" srcId="{78F34640-905D-4980-A12C-BDD44420AEC2}" destId="{327CC5DD-139D-4881-947E-2385C4CA42FF}" srcOrd="1" destOrd="0" presId="urn:microsoft.com/office/officeart/2005/8/layout/process1"/>
    <dgm:cxn modelId="{1991D9CB-06D7-46CE-B676-C81668818E29}" srcId="{59DE27C8-F47C-446E-B8B2-4A26BE70736D}" destId="{B68D0C29-867D-4AD3-A0F1-723A4E87F931}" srcOrd="1" destOrd="0" parTransId="{1C924732-D1E5-47D3-B8FC-F6EB3DA11397}" sibTransId="{1CBA610B-92CC-4E98-9A09-35C2922CC7C2}"/>
    <dgm:cxn modelId="{D988C6D8-325A-45BC-8102-3144F6023D6B}" srcId="{59DE27C8-F47C-446E-B8B2-4A26BE70736D}" destId="{193F3B50-053C-459C-8B32-39947461A60E}" srcOrd="2" destOrd="0" parTransId="{52BDDBE3-6F33-4C46-8800-4EE21788BC0D}" sibTransId="{A393323F-8C54-4F8C-93AF-72CC1A08273E}"/>
    <dgm:cxn modelId="{AED155DF-89D8-4218-BE3A-47C301215C1B}" type="presOf" srcId="{1CBA610B-92CC-4E98-9A09-35C2922CC7C2}" destId="{B4B0F310-B5E3-4422-82E7-CA41876AC163}" srcOrd="0" destOrd="0" presId="urn:microsoft.com/office/officeart/2005/8/layout/process1"/>
    <dgm:cxn modelId="{0B3E58F4-3EC8-4D3F-BA27-9A108F8DBBFB}" srcId="{59DE27C8-F47C-446E-B8B2-4A26BE70736D}" destId="{41444AC5-5ADF-4ECD-A38B-697F92D882B5}" srcOrd="0" destOrd="0" parTransId="{819B9A98-68A3-4F7B-8665-2C2A01573A43}" sibTransId="{78F34640-905D-4980-A12C-BDD44420AEC2}"/>
    <dgm:cxn modelId="{BA6AB165-A48B-451F-9B22-E94E12698EC5}" type="presParOf" srcId="{FCD339B3-3E4F-4996-A94C-073D76B7F990}" destId="{F5A88C7E-5E1B-445F-8A5A-81F58E22FF75}" srcOrd="0" destOrd="0" presId="urn:microsoft.com/office/officeart/2005/8/layout/process1"/>
    <dgm:cxn modelId="{969FE636-E946-46C9-BE60-DF04CCF6D623}" type="presParOf" srcId="{FCD339B3-3E4F-4996-A94C-073D76B7F990}" destId="{C21656E2-F4D0-4046-94E4-F090FB44952C}" srcOrd="1" destOrd="0" presId="urn:microsoft.com/office/officeart/2005/8/layout/process1"/>
    <dgm:cxn modelId="{8996646B-4C77-4F7A-8F65-97EA030EEB55}" type="presParOf" srcId="{C21656E2-F4D0-4046-94E4-F090FB44952C}" destId="{327CC5DD-139D-4881-947E-2385C4CA42FF}" srcOrd="0" destOrd="0" presId="urn:microsoft.com/office/officeart/2005/8/layout/process1"/>
    <dgm:cxn modelId="{7A690783-D183-4D4F-ADA4-18E827BB68B8}" type="presParOf" srcId="{FCD339B3-3E4F-4996-A94C-073D76B7F990}" destId="{1E1D89F7-00E3-479B-BE48-32D14C362EC8}" srcOrd="2" destOrd="0" presId="urn:microsoft.com/office/officeart/2005/8/layout/process1"/>
    <dgm:cxn modelId="{8B71D4D0-928A-4BBC-BEED-C881AF5CD6E6}" type="presParOf" srcId="{FCD339B3-3E4F-4996-A94C-073D76B7F990}" destId="{B4B0F310-B5E3-4422-82E7-CA41876AC163}" srcOrd="3" destOrd="0" presId="urn:microsoft.com/office/officeart/2005/8/layout/process1"/>
    <dgm:cxn modelId="{5DA0AC42-460E-4220-8DB8-12D820B654EC}" type="presParOf" srcId="{B4B0F310-B5E3-4422-82E7-CA41876AC163}" destId="{2448B5CD-4D97-48DA-8078-28654C3E6CC0}" srcOrd="0" destOrd="0" presId="urn:microsoft.com/office/officeart/2005/8/layout/process1"/>
    <dgm:cxn modelId="{A5C96DE9-D133-42A3-AD87-4B1D6C94745B}" type="presParOf" srcId="{FCD339B3-3E4F-4996-A94C-073D76B7F990}" destId="{9AA32D72-FD2E-4F1D-8FDD-E754CFE6D94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DB53B-F799-4057-96EC-4C0E1581FA09}">
      <dsp:nvSpPr>
        <dsp:cNvPr id="0" name=""/>
        <dsp:cNvSpPr/>
      </dsp:nvSpPr>
      <dsp:spPr>
        <a:xfrm>
          <a:off x="3571" y="63638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Input : Company</a:t>
          </a:r>
          <a:endParaRPr lang="en-GB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sp:txBody>
      <dsp:txXfrm>
        <a:off x="31015" y="663833"/>
        <a:ext cx="1506815" cy="882133"/>
      </dsp:txXfrm>
    </dsp:sp>
    <dsp:sp modelId="{3E86BC4D-9ABE-4571-A46A-AF0AEE238E43}">
      <dsp:nvSpPr>
        <dsp:cNvPr id="0" name=""/>
        <dsp:cNvSpPr/>
      </dsp:nvSpPr>
      <dsp:spPr>
        <a:xfrm>
          <a:off x="1593199" y="911248"/>
          <a:ext cx="587572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593199" y="988708"/>
        <a:ext cx="471381" cy="232382"/>
      </dsp:txXfrm>
    </dsp:sp>
    <dsp:sp modelId="{F5A88C7E-5E1B-445F-8A5A-81F58E22FF75}">
      <dsp:nvSpPr>
        <dsp:cNvPr id="0" name=""/>
        <dsp:cNvSpPr/>
      </dsp:nvSpPr>
      <dsp:spPr>
        <a:xfrm>
          <a:off x="2189956" y="63638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Fetch Data</a:t>
          </a:r>
          <a:endParaRPr lang="en-GB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sp:txBody>
      <dsp:txXfrm>
        <a:off x="2217400" y="663833"/>
        <a:ext cx="1506815" cy="882133"/>
      </dsp:txXfrm>
    </dsp:sp>
    <dsp:sp modelId="{C21656E2-F4D0-4046-94E4-F090FB44952C}">
      <dsp:nvSpPr>
        <dsp:cNvPr id="0" name=""/>
        <dsp:cNvSpPr/>
      </dsp:nvSpPr>
      <dsp:spPr>
        <a:xfrm>
          <a:off x="3734396" y="911248"/>
          <a:ext cx="677948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3734396" y="988708"/>
        <a:ext cx="561757" cy="232382"/>
      </dsp:txXfrm>
    </dsp:sp>
    <dsp:sp modelId="{1E1D89F7-00E3-479B-BE48-32D14C362EC8}">
      <dsp:nvSpPr>
        <dsp:cNvPr id="0" name=""/>
        <dsp:cNvSpPr/>
      </dsp:nvSpPr>
      <dsp:spPr>
        <a:xfrm>
          <a:off x="4376340" y="63638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Plot Data</a:t>
          </a:r>
          <a:endParaRPr lang="en-GB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sp:txBody>
      <dsp:txXfrm>
        <a:off x="4403784" y="663833"/>
        <a:ext cx="1506815" cy="882133"/>
      </dsp:txXfrm>
    </dsp:sp>
    <dsp:sp modelId="{B4B0F310-B5E3-4422-82E7-CA41876AC163}">
      <dsp:nvSpPr>
        <dsp:cNvPr id="0" name=""/>
        <dsp:cNvSpPr/>
      </dsp:nvSpPr>
      <dsp:spPr>
        <a:xfrm>
          <a:off x="5958114" y="911248"/>
          <a:ext cx="603279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5958114" y="988708"/>
        <a:ext cx="487088" cy="232382"/>
      </dsp:txXfrm>
    </dsp:sp>
    <dsp:sp modelId="{9AA32D72-FD2E-4F1D-8FDD-E754CFE6D944}">
      <dsp:nvSpPr>
        <dsp:cNvPr id="0" name=""/>
        <dsp:cNvSpPr/>
      </dsp:nvSpPr>
      <dsp:spPr>
        <a:xfrm>
          <a:off x="6562724" y="636389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Train Model (LSSVR)</a:t>
          </a:r>
          <a:endParaRPr lang="en-GB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sp:txBody>
      <dsp:txXfrm>
        <a:off x="6590168" y="663833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88C7E-5E1B-445F-8A5A-81F58E22FF75}">
      <dsp:nvSpPr>
        <dsp:cNvPr id="0" name=""/>
        <dsp:cNvSpPr/>
      </dsp:nvSpPr>
      <dsp:spPr>
        <a:xfrm>
          <a:off x="7143" y="464343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Save Model</a:t>
          </a:r>
          <a:endParaRPr lang="en-GB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sp:txBody>
      <dsp:txXfrm>
        <a:off x="44665" y="501865"/>
        <a:ext cx="2060143" cy="1206068"/>
      </dsp:txXfrm>
    </dsp:sp>
    <dsp:sp modelId="{C21656E2-F4D0-4046-94E4-F090FB44952C}">
      <dsp:nvSpPr>
        <dsp:cNvPr id="0" name=""/>
        <dsp:cNvSpPr/>
      </dsp:nvSpPr>
      <dsp:spPr>
        <a:xfrm rot="10800000">
          <a:off x="2152641" y="840136"/>
          <a:ext cx="859075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311499" y="946041"/>
        <a:ext cx="700217" cy="317716"/>
      </dsp:txXfrm>
    </dsp:sp>
    <dsp:sp modelId="{1E1D89F7-00E3-479B-BE48-32D14C362EC8}">
      <dsp:nvSpPr>
        <dsp:cNvPr id="0" name=""/>
        <dsp:cNvSpPr/>
      </dsp:nvSpPr>
      <dsp:spPr>
        <a:xfrm>
          <a:off x="2996406" y="464343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Plot Predicted Results</a:t>
          </a:r>
          <a:endParaRPr lang="en-GB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sp:txBody>
      <dsp:txXfrm>
        <a:off x="3033928" y="501865"/>
        <a:ext cx="2060143" cy="1206068"/>
      </dsp:txXfrm>
    </dsp:sp>
    <dsp:sp modelId="{B4B0F310-B5E3-4422-82E7-CA41876AC163}">
      <dsp:nvSpPr>
        <dsp:cNvPr id="0" name=""/>
        <dsp:cNvSpPr/>
      </dsp:nvSpPr>
      <dsp:spPr>
        <a:xfrm rot="10800000">
          <a:off x="5144151" y="840136"/>
          <a:ext cx="854580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303009" y="946041"/>
        <a:ext cx="695722" cy="317716"/>
      </dsp:txXfrm>
    </dsp:sp>
    <dsp:sp modelId="{9AA32D72-FD2E-4F1D-8FDD-E754CFE6D944}">
      <dsp:nvSpPr>
        <dsp:cNvPr id="0" name=""/>
        <dsp:cNvSpPr/>
      </dsp:nvSpPr>
      <dsp:spPr>
        <a:xfrm>
          <a:off x="5985668" y="464343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rPr>
            <a:t>Predict Stock for n Days</a:t>
          </a:r>
          <a:endParaRPr lang="en-GB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" panose="02040604050505020304" pitchFamily="18" charset="0"/>
          </a:endParaRPr>
        </a:p>
      </dsp:txBody>
      <dsp:txXfrm>
        <a:off x="6023190" y="501865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24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327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95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40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19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80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43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79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40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60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01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7F1F-9011-446A-A3EA-8D47E53C2FE5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5A4A7-DC1A-43CC-A5D0-A7762853C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060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55A9AD-368F-481D-BE77-5284E45BA994}"/>
              </a:ext>
            </a:extLst>
          </p:cNvPr>
          <p:cNvSpPr/>
          <p:nvPr/>
        </p:nvSpPr>
        <p:spPr>
          <a:xfrm>
            <a:off x="2254223" y="1626215"/>
            <a:ext cx="8028994" cy="276998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6000" b="1" dirty="0">
                <a:ln w="9525">
                  <a:solidFill>
                    <a:srgbClr val="C00000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 Market Prediction </a:t>
            </a:r>
          </a:p>
          <a:p>
            <a:pPr algn="ctr"/>
            <a:r>
              <a:rPr lang="en-AU" sz="6000" b="1" dirty="0">
                <a:ln w="9525">
                  <a:solidFill>
                    <a:srgbClr val="C00000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Machine Learning</a:t>
            </a:r>
            <a:endParaRPr lang="en-GB" sz="6000" b="1" dirty="0">
              <a:ln>
                <a:solidFill>
                  <a:srgbClr val="C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7124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0.png">
            <a:extLst>
              <a:ext uri="{FF2B5EF4-FFF2-40B4-BE49-F238E27FC236}">
                <a16:creationId xmlns:a16="http://schemas.microsoft.com/office/drawing/2014/main" id="{C99464E5-A515-41EA-B514-7A82CE0FED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4825" y="398417"/>
            <a:ext cx="12226825" cy="1509486"/>
          </a:xfrm>
          <a:prstGeom prst="rect">
            <a:avLst/>
          </a:prstGeom>
        </p:spPr>
      </p:pic>
      <p:pic>
        <p:nvPicPr>
          <p:cNvPr id="3" name="image11.jpeg">
            <a:extLst>
              <a:ext uri="{FF2B5EF4-FFF2-40B4-BE49-F238E27FC236}">
                <a16:creationId xmlns:a16="http://schemas.microsoft.com/office/drawing/2014/main" id="{48B2446E-AD25-4A3E-B850-4E889D132F0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3312" y="2492678"/>
            <a:ext cx="9916567" cy="3476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72B22-D3E9-4196-9B32-9162D10C91C1}"/>
              </a:ext>
            </a:extLst>
          </p:cNvPr>
          <p:cNvSpPr txBox="1"/>
          <p:nvPr/>
        </p:nvSpPr>
        <p:spPr>
          <a:xfrm>
            <a:off x="3834175" y="1907903"/>
            <a:ext cx="5257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n>
                  <a:solidFill>
                    <a:srgbClr val="44F750"/>
                  </a:solidFill>
                </a:ln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r>
              <a:rPr lang="en-US" sz="3200" b="1" spc="-20" dirty="0">
                <a:ln>
                  <a:solidFill>
                    <a:srgbClr val="44F750"/>
                  </a:solidFill>
                </a:ln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n>
                  <a:solidFill>
                    <a:srgbClr val="44F750"/>
                  </a:solidFill>
                </a:ln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data</a:t>
            </a:r>
            <a:endParaRPr lang="en-GB" sz="3200" b="1" dirty="0">
              <a:ln>
                <a:solidFill>
                  <a:srgbClr val="44F750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71E32-4C12-4456-A01C-A001D313C997}"/>
              </a:ext>
            </a:extLst>
          </p:cNvPr>
          <p:cNvSpPr txBox="1"/>
          <p:nvPr/>
        </p:nvSpPr>
        <p:spPr>
          <a:xfrm>
            <a:off x="2486025" y="6274917"/>
            <a:ext cx="6115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>
              <a:buFont typeface="Arial" panose="020B0604020202020204" pitchFamily="34" charset="0"/>
              <a:buChar char="•"/>
              <a:tabLst>
                <a:tab pos="893445" algn="l"/>
              </a:tabLst>
            </a:pPr>
            <a:r>
              <a:rPr lang="en-US" sz="2400" b="1" dirty="0">
                <a:ln>
                  <a:solidFill>
                    <a:srgbClr val="44F750"/>
                  </a:solidFill>
                </a:ln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Overall</a:t>
            </a:r>
            <a:r>
              <a:rPr lang="en-US" sz="2400" b="1" spc="-15" dirty="0">
                <a:ln>
                  <a:solidFill>
                    <a:srgbClr val="44F750"/>
                  </a:solidFill>
                </a:ln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ln>
                  <a:solidFill>
                    <a:srgbClr val="44F750"/>
                  </a:solidFill>
                </a:ln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Architecture</a:t>
            </a:r>
            <a:endParaRPr lang="en-GB" b="1" dirty="0">
              <a:ln>
                <a:solidFill>
                  <a:srgbClr val="44F750"/>
                </a:solidFill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98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7.png">
            <a:extLst>
              <a:ext uri="{FF2B5EF4-FFF2-40B4-BE49-F238E27FC236}">
                <a16:creationId xmlns:a16="http://schemas.microsoft.com/office/drawing/2014/main" id="{217F30B6-90D1-4F18-A7B1-CF2DCB2869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654" y="329833"/>
            <a:ext cx="4435475" cy="5864225"/>
          </a:xfrm>
          <a:prstGeom prst="rect">
            <a:avLst/>
          </a:prstGeom>
        </p:spPr>
      </p:pic>
      <p:pic>
        <p:nvPicPr>
          <p:cNvPr id="3" name="image13.jpeg">
            <a:extLst>
              <a:ext uri="{FF2B5EF4-FFF2-40B4-BE49-F238E27FC236}">
                <a16:creationId xmlns:a16="http://schemas.microsoft.com/office/drawing/2014/main" id="{834F07DF-2DC0-47F9-AACC-5FFE92DF13D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3314" y="329833"/>
            <a:ext cx="4897755" cy="4901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CB548-615A-4BC5-9121-610221067FE0}"/>
              </a:ext>
            </a:extLst>
          </p:cNvPr>
          <p:cNvSpPr txBox="1"/>
          <p:nvPr/>
        </p:nvSpPr>
        <p:spPr>
          <a:xfrm>
            <a:off x="1228725" y="6343501"/>
            <a:ext cx="3563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252525"/>
              </a:buClr>
              <a:buSzPts val="1400"/>
              <a:tabLst>
                <a:tab pos="707390" algn="l"/>
              </a:tabLst>
            </a:pPr>
            <a:r>
              <a:rPr lang="en-US" sz="2400" b="1" dirty="0">
                <a:ln>
                  <a:solidFill>
                    <a:srgbClr val="44F75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Structure</a:t>
            </a:r>
            <a:r>
              <a:rPr lang="en-US" sz="2400" b="1" spc="-5" dirty="0">
                <a:ln>
                  <a:solidFill>
                    <a:srgbClr val="44F75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ln>
                  <a:solidFill>
                    <a:srgbClr val="44F75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Chart</a:t>
            </a:r>
            <a:endParaRPr lang="en-GB" sz="2400" b="1" dirty="0">
              <a:ln>
                <a:solidFill>
                  <a:srgbClr val="44F75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01E67-F006-44DD-A1DF-771E8699FE31}"/>
              </a:ext>
            </a:extLst>
          </p:cNvPr>
          <p:cNvSpPr txBox="1"/>
          <p:nvPr/>
        </p:nvSpPr>
        <p:spPr>
          <a:xfrm>
            <a:off x="7562337" y="5363307"/>
            <a:ext cx="4435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spcBef>
                <a:spcPts val="445"/>
              </a:spcBef>
              <a:spcAft>
                <a:spcPts val="0"/>
              </a:spcAft>
              <a:buClr>
                <a:srgbClr val="252525"/>
              </a:buClr>
              <a:buSzPts val="1400"/>
              <a:tabLst>
                <a:tab pos="893445" algn="l"/>
              </a:tabLst>
            </a:pPr>
            <a:r>
              <a:rPr lang="en-US" sz="2400" b="1" spc="-15" dirty="0">
                <a:ln>
                  <a:solidFill>
                    <a:srgbClr val="44F75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Use Case</a:t>
            </a:r>
            <a:r>
              <a:rPr lang="en-US" sz="2400" b="1" spc="-10" dirty="0">
                <a:ln>
                  <a:solidFill>
                    <a:srgbClr val="44F75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b="1" spc="-15" dirty="0">
                <a:ln>
                  <a:solidFill>
                    <a:srgbClr val="44F75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Diagram</a:t>
            </a:r>
            <a:endParaRPr lang="en-GB" sz="2400" b="1" spc="-15" dirty="0">
              <a:ln>
                <a:solidFill>
                  <a:srgbClr val="44F75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4.jpeg">
            <a:extLst>
              <a:ext uri="{FF2B5EF4-FFF2-40B4-BE49-F238E27FC236}">
                <a16:creationId xmlns:a16="http://schemas.microsoft.com/office/drawing/2014/main" id="{359C3CD7-8692-40BA-8383-51B68F4C58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1868" y="641838"/>
            <a:ext cx="8327862" cy="5521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43B53-0DE1-4655-BB3B-50CE045A3112}"/>
              </a:ext>
            </a:extLst>
          </p:cNvPr>
          <p:cNvSpPr txBox="1"/>
          <p:nvPr/>
        </p:nvSpPr>
        <p:spPr>
          <a:xfrm>
            <a:off x="3382840" y="6374395"/>
            <a:ext cx="6097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spcBef>
                <a:spcPts val="295"/>
              </a:spcBef>
              <a:spcAft>
                <a:spcPts val="0"/>
              </a:spcAft>
              <a:buClr>
                <a:srgbClr val="252525"/>
              </a:buClr>
              <a:buSzPts val="1400"/>
              <a:tabLst>
                <a:tab pos="893445" algn="l"/>
              </a:tabLst>
            </a:pPr>
            <a:r>
              <a:rPr lang="en-US" sz="2400" b="1" spc="-15" dirty="0">
                <a:ln>
                  <a:solidFill>
                    <a:srgbClr val="44F750"/>
                  </a:solidFill>
                </a:ln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</a:t>
            </a:r>
            <a:r>
              <a:rPr lang="en-US" sz="2400" b="1" spc="-10" dirty="0">
                <a:ln>
                  <a:solidFill>
                    <a:srgbClr val="44F750"/>
                  </a:solidFill>
                </a:ln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15" dirty="0">
                <a:ln>
                  <a:solidFill>
                    <a:srgbClr val="44F750"/>
                  </a:solidFill>
                </a:ln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</a:t>
            </a:r>
            <a:endParaRPr lang="en-GB" sz="2400" b="1" spc="-15" dirty="0">
              <a:ln>
                <a:solidFill>
                  <a:srgbClr val="44F750"/>
                </a:solidFill>
              </a:ln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8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A660A-9C4A-442C-8E67-69B99E19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35" y="213081"/>
            <a:ext cx="3987130" cy="6431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13372-F89C-42B7-ABA4-42AD5F16B4F0}"/>
              </a:ext>
            </a:extLst>
          </p:cNvPr>
          <p:cNvSpPr txBox="1"/>
          <p:nvPr/>
        </p:nvSpPr>
        <p:spPr>
          <a:xfrm>
            <a:off x="331909" y="3059667"/>
            <a:ext cx="6097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spcBef>
                <a:spcPts val="295"/>
              </a:spcBef>
              <a:spcAft>
                <a:spcPts val="0"/>
              </a:spcAft>
              <a:buClr>
                <a:srgbClr val="252525"/>
              </a:buClr>
              <a:buSzPts val="1400"/>
              <a:tabLst>
                <a:tab pos="893445" algn="l"/>
              </a:tabLst>
            </a:pPr>
            <a:r>
              <a:rPr lang="en-US" sz="2400" b="1" spc="-15" dirty="0">
                <a:ln>
                  <a:solidFill>
                    <a:srgbClr val="44F750"/>
                  </a:solidFill>
                </a:ln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Activity Diagram</a:t>
            </a:r>
            <a:endParaRPr lang="en-GB" sz="2400" b="1" spc="-15" dirty="0">
              <a:ln>
                <a:solidFill>
                  <a:srgbClr val="44F750"/>
                </a:solidFill>
              </a:ln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0B2BB8D-1E6F-4F39-914C-A67477CA5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2794"/>
              </p:ext>
            </p:extLst>
          </p:nvPr>
        </p:nvGraphicFramePr>
        <p:xfrm>
          <a:off x="2032000" y="666931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7228954"/>
                    </a:ext>
                  </a:extLst>
                </a:gridCol>
              </a:tblGrid>
              <a:tr h="501226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/>
                        <a:t>Proposed Methodology</a:t>
                      </a:r>
                      <a:endParaRPr lang="en-GB" sz="32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5907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34A320-586F-434A-901D-E53E13C98A84}"/>
              </a:ext>
            </a:extLst>
          </p:cNvPr>
          <p:cNvSpPr txBox="1"/>
          <p:nvPr/>
        </p:nvSpPr>
        <p:spPr>
          <a:xfrm>
            <a:off x="1572382" y="1424560"/>
            <a:ext cx="10619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 working is separated into three main stages : </a:t>
            </a:r>
          </a:p>
          <a:p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Initial, Middle, Last Stages.</a:t>
            </a:r>
            <a:endParaRPr lang="en-GB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2A069-92A9-4A39-8A30-FFA4DA9E6840}"/>
              </a:ext>
            </a:extLst>
          </p:cNvPr>
          <p:cNvSpPr txBox="1"/>
          <p:nvPr/>
        </p:nvSpPr>
        <p:spPr>
          <a:xfrm>
            <a:off x="1572382" y="2434066"/>
            <a:ext cx="9782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Initial stage is identified with Data Exploration , Data Cleaning </a:t>
            </a:r>
          </a:p>
          <a:p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and Data Transformation</a:t>
            </a:r>
            <a:endParaRPr lang="en-GB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7C63D-E62E-4EFC-A72B-14482BBB504D}"/>
              </a:ext>
            </a:extLst>
          </p:cNvPr>
          <p:cNvSpPr txBox="1"/>
          <p:nvPr/>
        </p:nvSpPr>
        <p:spPr>
          <a:xfrm>
            <a:off x="1579211" y="3288905"/>
            <a:ext cx="677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centre stage comprises of data modelling., </a:t>
            </a:r>
            <a:endParaRPr lang="en-GB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572DE-D0B5-4E3F-8B00-AEE73330FE67}"/>
              </a:ext>
            </a:extLst>
          </p:cNvPr>
          <p:cNvSpPr txBox="1"/>
          <p:nvPr/>
        </p:nvSpPr>
        <p:spPr>
          <a:xfrm>
            <a:off x="1572382" y="3796705"/>
            <a:ext cx="881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final stage comprises of data analysis using multiple models </a:t>
            </a:r>
            <a:endParaRPr lang="en-GB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23D21-9E72-42D5-A619-4E84B6ACE301}"/>
              </a:ext>
            </a:extLst>
          </p:cNvPr>
          <p:cNvSpPr txBox="1"/>
          <p:nvPr/>
        </p:nvSpPr>
        <p:spPr>
          <a:xfrm>
            <a:off x="1579211" y="4831469"/>
            <a:ext cx="10037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exploration is similar to initial data analysis , visual exploration to </a:t>
            </a:r>
          </a:p>
          <a:p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understand dataset and characteristics of the data </a:t>
            </a:r>
            <a:endParaRPr lang="en-GB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1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0B2BB8D-1E6F-4F39-914C-A67477CA557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666931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7228954"/>
                    </a:ext>
                  </a:extLst>
                </a:gridCol>
              </a:tblGrid>
              <a:tr h="501226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/>
                        <a:t>Proposed Methodology</a:t>
                      </a:r>
                      <a:endParaRPr lang="en-GB" sz="32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5907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275EDB7-BC63-4646-B401-3AF9A66C7612}"/>
              </a:ext>
            </a:extLst>
          </p:cNvPr>
          <p:cNvSpPr txBox="1"/>
          <p:nvPr/>
        </p:nvSpPr>
        <p:spPr>
          <a:xfrm>
            <a:off x="1664981" y="4621409"/>
            <a:ext cx="9655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Once the first stage is cleared then we move to data modelling. </a:t>
            </a:r>
          </a:p>
          <a:p>
            <a:r>
              <a:rPr lang="en-GB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Data modelling is the process of producing a descriptive diagram of   	relationships  between various types of information that are to be 	stored in a database</a:t>
            </a:r>
            <a:endParaRPr lang="en-GB" sz="24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4075E-C161-4AD1-BD76-6D5C9C0A8F88}"/>
              </a:ext>
            </a:extLst>
          </p:cNvPr>
          <p:cNvSpPr txBox="1"/>
          <p:nvPr/>
        </p:nvSpPr>
        <p:spPr>
          <a:xfrm>
            <a:off x="1664981" y="3285699"/>
            <a:ext cx="9111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transformation is the process of converting data from one format to Another Typically from the format od source system into required format od destination system</a:t>
            </a:r>
            <a:endParaRPr lang="en-GB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4A9D6-ACC4-481B-9A19-C2874E2753B0}"/>
              </a:ext>
            </a:extLst>
          </p:cNvPr>
          <p:cNvSpPr txBox="1"/>
          <p:nvPr/>
        </p:nvSpPr>
        <p:spPr>
          <a:xfrm>
            <a:off x="1664982" y="1580658"/>
            <a:ext cx="9655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cleaning is the process of detecting and correcting inaccurate records from record set , table or database to Identifying incomplete ,incorrect , inaccurate or irrelevant part of the data and the replacing , modifying</a:t>
            </a:r>
            <a:endParaRPr lang="en-GB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6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0B2BB8D-1E6F-4F39-914C-A67477CA557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666931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7228954"/>
                    </a:ext>
                  </a:extLst>
                </a:gridCol>
              </a:tblGrid>
              <a:tr h="501226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/>
                        <a:t>Proposed Methodology</a:t>
                      </a:r>
                      <a:endParaRPr lang="en-GB" sz="32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59079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9FF600F-DB28-45DF-9EE1-BADA26045F7C}"/>
              </a:ext>
            </a:extLst>
          </p:cNvPr>
          <p:cNvSpPr txBox="1"/>
          <p:nvPr/>
        </p:nvSpPr>
        <p:spPr>
          <a:xfrm>
            <a:off x="1285261" y="5360072"/>
            <a:ext cx="9205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Once the dataset is processed then we can make use of the actual</a:t>
            </a:r>
          </a:p>
          <a:p>
            <a:r>
              <a:rPr lang="en-GB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dataset to predict stocks.</a:t>
            </a:r>
            <a:endParaRPr lang="en-GB" sz="24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AEF4A-FBE8-41C9-A772-899B978F370F}"/>
              </a:ext>
            </a:extLst>
          </p:cNvPr>
          <p:cNvSpPr txBox="1"/>
          <p:nvPr/>
        </p:nvSpPr>
        <p:spPr>
          <a:xfrm>
            <a:off x="1285261" y="4303219"/>
            <a:ext cx="942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result are the test results generated by training the models on  the train dataset</a:t>
            </a:r>
            <a:endParaRPr lang="en-GB" sz="24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163F86-F9BC-47D1-A9A0-B8B64044EC1D}"/>
              </a:ext>
            </a:extLst>
          </p:cNvPr>
          <p:cNvSpPr txBox="1"/>
          <p:nvPr/>
        </p:nvSpPr>
        <p:spPr>
          <a:xfrm>
            <a:off x="1285261" y="3438051"/>
            <a:ext cx="1027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After this the data is processed using algorithms and results are obtained.</a:t>
            </a:r>
            <a:endParaRPr lang="en-GB" sz="24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091235-8C63-4A1A-BE30-FE7E08B2F8D4}"/>
              </a:ext>
            </a:extLst>
          </p:cNvPr>
          <p:cNvSpPr txBox="1"/>
          <p:nvPr/>
        </p:nvSpPr>
        <p:spPr>
          <a:xfrm>
            <a:off x="1285261" y="1834219"/>
            <a:ext cx="10273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One of the goals of data modelling is to create the most efficient method </a:t>
            </a:r>
          </a:p>
          <a:p>
            <a:r>
              <a:rPr lang="en-GB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of storing information while still providing for complete access and                       	reporting</a:t>
            </a:r>
            <a:endParaRPr lang="en-GB" sz="24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5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9F27802-A458-42EA-8D88-393733422873}"/>
              </a:ext>
            </a:extLst>
          </p:cNvPr>
          <p:cNvGrpSpPr/>
          <p:nvPr/>
        </p:nvGrpSpPr>
        <p:grpSpPr>
          <a:xfrm>
            <a:off x="1814285" y="1564843"/>
            <a:ext cx="8323943" cy="4019605"/>
            <a:chOff x="1836057" y="487157"/>
            <a:chExt cx="8323943" cy="401960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64095F-33A8-4D53-AAF4-BA3ECE5DE9F8}"/>
                </a:ext>
              </a:extLst>
            </p:cNvPr>
            <p:cNvGrpSpPr/>
            <p:nvPr/>
          </p:nvGrpSpPr>
          <p:grpSpPr>
            <a:xfrm>
              <a:off x="1836057" y="487157"/>
              <a:ext cx="8128000" cy="2209800"/>
              <a:chOff x="1836057" y="487157"/>
              <a:chExt cx="8128000" cy="2209800"/>
            </a:xfrm>
          </p:grpSpPr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4575F3DE-605F-4198-AD03-9156BF9048D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86787080"/>
                  </p:ext>
                </p:extLst>
              </p:nvPr>
            </p:nvGraphicFramePr>
            <p:xfrm>
              <a:off x="1836057" y="487157"/>
              <a:ext cx="8128000" cy="22098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1149FC2-67E2-4A4A-83AB-D032A3C211E8}"/>
                  </a:ext>
                </a:extLst>
              </p:cNvPr>
              <p:cNvGrpSpPr/>
              <p:nvPr/>
            </p:nvGrpSpPr>
            <p:grpSpPr>
              <a:xfrm rot="5400000">
                <a:off x="8957815" y="2208263"/>
                <a:ext cx="590086" cy="387302"/>
                <a:chOff x="6094214" y="911248"/>
                <a:chExt cx="331081" cy="387302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D2139E34-DD35-4828-B980-FAF2C94A8493}"/>
                    </a:ext>
                  </a:extLst>
                </p:cNvPr>
                <p:cNvSpPr/>
                <p:nvPr/>
              </p:nvSpPr>
              <p:spPr>
                <a:xfrm>
                  <a:off x="6094214" y="911248"/>
                  <a:ext cx="331081" cy="387302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" name="Arrow: Right 4">
                  <a:extLst>
                    <a:ext uri="{FF2B5EF4-FFF2-40B4-BE49-F238E27FC236}">
                      <a16:creationId xmlns:a16="http://schemas.microsoft.com/office/drawing/2014/main" id="{F8DC9A47-3C2D-42C6-9CE8-E173E07B8937}"/>
                    </a:ext>
                  </a:extLst>
                </p:cNvPr>
                <p:cNvSpPr txBox="1"/>
                <p:nvPr/>
              </p:nvSpPr>
              <p:spPr>
                <a:xfrm>
                  <a:off x="6094214" y="988708"/>
                  <a:ext cx="231757" cy="23238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GB" sz="1600" kern="1200">
                    <a:solidFill>
                      <a:srgbClr val="5DF800"/>
                    </a:solidFill>
                  </a:endParaRPr>
                </a:p>
              </p:txBody>
            </p:sp>
          </p:grpSp>
        </p:grpSp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D6437812-B304-457C-B202-9A9C625077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82052643"/>
                </p:ext>
              </p:extLst>
            </p:nvPr>
          </p:nvGraphicFramePr>
          <p:xfrm>
            <a:off x="2032000" y="2296962"/>
            <a:ext cx="8128000" cy="2209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7FB3D0CD-E4F3-46F2-863B-F62035AD2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09948"/>
              </p:ext>
            </p:extLst>
          </p:nvPr>
        </p:nvGraphicFramePr>
        <p:xfrm>
          <a:off x="2032000" y="719666"/>
          <a:ext cx="8128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722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/>
                        <a:t>Architecture</a:t>
                      </a:r>
                      <a:endParaRPr lang="en-GB" sz="32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59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/>
                        <a:t>Data Flow Diagram</a:t>
                      </a:r>
                      <a:endParaRPr lang="en-GB" sz="3200" dirty="0"/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0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45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76A55F1-6462-47AF-9FA2-B1E4E4B1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705065"/>
              </p:ext>
            </p:extLst>
          </p:nvPr>
        </p:nvGraphicFramePr>
        <p:xfrm>
          <a:off x="2032000" y="79756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7228954"/>
                    </a:ext>
                  </a:extLst>
                </a:gridCol>
              </a:tblGrid>
              <a:tr h="501226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/>
                        <a:t>Disadvantages</a:t>
                      </a:r>
                      <a:endParaRPr lang="en-GB" sz="32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5907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2F1D35-BAF5-4328-8374-8F7EF773721B}"/>
              </a:ext>
            </a:extLst>
          </p:cNvPr>
          <p:cNvSpPr txBox="1"/>
          <p:nvPr/>
        </p:nvSpPr>
        <p:spPr>
          <a:xfrm>
            <a:off x="1627266" y="2055964"/>
            <a:ext cx="10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existing system focuses on the stock price market in Taiwan, but does not generalize for other markets worldwide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9A411-3FF3-4FF5-8F26-0F187BB6DDB0}"/>
              </a:ext>
            </a:extLst>
          </p:cNvPr>
          <p:cNvSpPr txBox="1"/>
          <p:nvPr/>
        </p:nvSpPr>
        <p:spPr>
          <a:xfrm>
            <a:off x="1627266" y="3105834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system does not allow the import of raw day directly 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BD8D6-3DF7-4FC1-B003-07D89D6D961A}"/>
              </a:ext>
            </a:extLst>
          </p:cNvPr>
          <p:cNvSpPr txBox="1"/>
          <p:nvPr/>
        </p:nvSpPr>
        <p:spPr>
          <a:xfrm>
            <a:off x="1627266" y="3786372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existing system cannot be used to analyse multi-variate time series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63BF3-8496-417D-B23C-C998B7A8B0E3}"/>
              </a:ext>
            </a:extLst>
          </p:cNvPr>
          <p:cNvSpPr txBox="1"/>
          <p:nvPr/>
        </p:nvSpPr>
        <p:spPr>
          <a:xfrm>
            <a:off x="1627266" y="4570564"/>
            <a:ext cx="10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Lastly, the system does not have a user interface which can be distributed as a web app to users for personal use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16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23D9870-DA3E-4712-8D60-409412CD4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564920"/>
              </p:ext>
            </p:extLst>
          </p:nvPr>
        </p:nvGraphicFramePr>
        <p:xfrm>
          <a:off x="2032000" y="719666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722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Future Enhancement</a:t>
                      </a:r>
                      <a:endParaRPr lang="en-GB" sz="3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rgbClr val="3A3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5907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E7542F4-6AF8-47EE-9135-61BA89550013}"/>
              </a:ext>
            </a:extLst>
          </p:cNvPr>
          <p:cNvSpPr txBox="1"/>
          <p:nvPr/>
        </p:nvSpPr>
        <p:spPr>
          <a:xfrm>
            <a:off x="2117271" y="1838108"/>
            <a:ext cx="8829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Sitka Text" panose="02000505000000020004" pitchFamily="2" charset="0"/>
              </a:rPr>
              <a:t>LSTM just use a value very close to the previous day closing price as </a:t>
            </a:r>
          </a:p>
          <a:p>
            <a:r>
              <a:rPr lang="en-GB" sz="2000" dirty="0">
                <a:solidFill>
                  <a:schemeClr val="bg1"/>
                </a:solidFill>
                <a:latin typeface="Sitka Text" panose="02000505000000020004" pitchFamily="2" charset="0"/>
              </a:rPr>
              <a:t>    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Sitka Text" panose="02000505000000020004" pitchFamily="2" charset="0"/>
              </a:rPr>
              <a:t>prediction for the next day value. This is what would be expected by </a:t>
            </a:r>
          </a:p>
          <a:p>
            <a:r>
              <a:rPr lang="en-GB" sz="2000" dirty="0">
                <a:solidFill>
                  <a:schemeClr val="bg1"/>
                </a:solidFill>
                <a:latin typeface="Sitka Text" panose="02000505000000020004" pitchFamily="2" charset="0"/>
              </a:rPr>
              <a:t>	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Sitka Text" panose="02000505000000020004" pitchFamily="2" charset="0"/>
              </a:rPr>
              <a:t>a model that has no predictive ability.</a:t>
            </a:r>
            <a:endParaRPr lang="en-GB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336A2-05C9-45AC-B0FE-F0CFDD1C9B33}"/>
              </a:ext>
            </a:extLst>
          </p:cNvPr>
          <p:cNvSpPr txBox="1"/>
          <p:nvPr/>
        </p:nvSpPr>
        <p:spPr>
          <a:xfrm>
            <a:off x="2117271" y="3075057"/>
            <a:ext cx="8750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proposed  model does not predict well for sudden changes in the trend </a:t>
            </a:r>
          </a:p>
          <a:p>
            <a:r>
              <a:rPr lang="en-A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of stock data</a:t>
            </a:r>
            <a:endParaRPr lang="en-GB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30268-7EBB-4869-A721-1F668432D1C4}"/>
              </a:ext>
            </a:extLst>
          </p:cNvPr>
          <p:cNvSpPr txBox="1"/>
          <p:nvPr/>
        </p:nvSpPr>
        <p:spPr>
          <a:xfrm>
            <a:off x="2227050" y="3910143"/>
            <a:ext cx="9783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occurs due to external factors and real-world changes affecting the stock market</a:t>
            </a:r>
            <a:endParaRPr lang="en-GB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C8479-45FE-46C1-A846-BB0CCDE656FE}"/>
              </a:ext>
            </a:extLst>
          </p:cNvPr>
          <p:cNvSpPr txBox="1"/>
          <p:nvPr/>
        </p:nvSpPr>
        <p:spPr>
          <a:xfrm>
            <a:off x="2231571" y="4619782"/>
            <a:ext cx="10023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 can overcome this by implanting sentiment analysis and neural network to enhance</a:t>
            </a:r>
          </a:p>
          <a:p>
            <a:r>
              <a:rPr lang="en-A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the proposed model</a:t>
            </a:r>
            <a:endParaRPr lang="en-GB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D43C8-64A5-4D62-ADA7-7ABA766012A7}"/>
              </a:ext>
            </a:extLst>
          </p:cNvPr>
          <p:cNvSpPr txBox="1"/>
          <p:nvPr/>
        </p:nvSpPr>
        <p:spPr>
          <a:xfrm>
            <a:off x="2236092" y="5637197"/>
            <a:ext cx="9774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 can modify the same system to an online-learning system that adapts in real-time</a:t>
            </a:r>
            <a:endParaRPr lang="en-GB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54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6EFE98-3FC7-4F0F-B6A3-B54E36C71F93}"/>
              </a:ext>
            </a:extLst>
          </p:cNvPr>
          <p:cNvSpPr txBox="1"/>
          <p:nvPr/>
        </p:nvSpPr>
        <p:spPr>
          <a:xfrm>
            <a:off x="2426090" y="1794803"/>
            <a:ext cx="45462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Abstract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Existing Methods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Proposed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System Design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Implementation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Results and Discussions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Performance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Future Enhancements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800" dirty="0">
                <a:solidFill>
                  <a:srgbClr val="002060"/>
                </a:solidFill>
              </a:rPr>
              <a:t>Conclusion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697545-731A-4DE1-A03E-144EC68D8AB7}"/>
              </a:ext>
            </a:extLst>
          </p:cNvPr>
          <p:cNvSpPr/>
          <p:nvPr/>
        </p:nvSpPr>
        <p:spPr>
          <a:xfrm>
            <a:off x="2194560" y="159825"/>
            <a:ext cx="8524240" cy="117964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n-GB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379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5679D27-B747-4821-A9B8-B018AC0C2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63021"/>
              </p:ext>
            </p:extLst>
          </p:nvPr>
        </p:nvGraphicFramePr>
        <p:xfrm>
          <a:off x="2032000" y="719666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722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Conclusion</a:t>
                      </a:r>
                      <a:endParaRPr lang="en-GB" sz="3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00DB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5907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EB66EF-6E4B-4CC6-8611-B28DA21E7276}"/>
              </a:ext>
            </a:extLst>
          </p:cNvPr>
          <p:cNvSpPr txBox="1"/>
          <p:nvPr/>
        </p:nvSpPr>
        <p:spPr>
          <a:xfrm>
            <a:off x="1865811" y="1907741"/>
            <a:ext cx="100951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Thus , as we can see above in our proposed method ,we train the data using </a:t>
            </a:r>
          </a:p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existing stock Dataset that is available .we can use this data to predict and </a:t>
            </a:r>
          </a:p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forecast  the stock price of n-days into the future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58725-7F06-4AED-972F-D58D0D4ACA68}"/>
              </a:ext>
            </a:extLst>
          </p:cNvPr>
          <p:cNvSpPr txBox="1"/>
          <p:nvPr/>
        </p:nvSpPr>
        <p:spPr>
          <a:xfrm>
            <a:off x="1865811" y="3717025"/>
            <a:ext cx="8834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average performance of the model decreases with increase in </a:t>
            </a:r>
          </a:p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number of days to unpredictable change in trend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76386-2A7B-4900-8605-FD389D04419E}"/>
              </a:ext>
            </a:extLst>
          </p:cNvPr>
          <p:cNvSpPr txBox="1"/>
          <p:nvPr/>
        </p:nvSpPr>
        <p:spPr>
          <a:xfrm>
            <a:off x="1865811" y="5072632"/>
            <a:ext cx="98101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current system can update its training set as each day passes so as to </a:t>
            </a:r>
          </a:p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detect newer trends and behave like an online-learning system </a:t>
            </a:r>
          </a:p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that predicts stock in real-time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8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69AA28-E784-46E9-9E1A-B367172D5ABB}"/>
              </a:ext>
            </a:extLst>
          </p:cNvPr>
          <p:cNvSpPr txBox="1"/>
          <p:nvPr/>
        </p:nvSpPr>
        <p:spPr>
          <a:xfrm>
            <a:off x="1790645" y="4584954"/>
            <a:ext cx="9064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The Proposed Model is a promising predictive technique for highly non linear time series whose patterns are difficult to capture by traditional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254D40-8020-4F41-BE2B-653A717E0ADA}"/>
              </a:ext>
            </a:extLst>
          </p:cNvPr>
          <p:cNvSpPr txBox="1"/>
          <p:nvPr/>
        </p:nvSpPr>
        <p:spPr>
          <a:xfrm>
            <a:off x="1790645" y="1970598"/>
            <a:ext cx="957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dirty="0">
                <a:solidFill>
                  <a:schemeClr val="bg1"/>
                </a:solidFill>
              </a:rPr>
              <a:t>Time Series forecasting has been widely used to determine the future price of stock and </a:t>
            </a:r>
          </a:p>
          <a:p>
            <a:r>
              <a:rPr lang="en-AU" dirty="0">
                <a:solidFill>
                  <a:schemeClr val="bg1"/>
                </a:solidFill>
              </a:rPr>
              <a:t>     the analysis  and modelling of finance time series importantly guide investors decision and trades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2B140-0B56-4462-8EFE-B3E1482764D6}"/>
              </a:ext>
            </a:extLst>
          </p:cNvPr>
          <p:cNvSpPr txBox="1"/>
          <p:nvPr/>
        </p:nvSpPr>
        <p:spPr>
          <a:xfrm>
            <a:off x="1790645" y="2782669"/>
            <a:ext cx="940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This work proposes an intelligent time series prediction system that uses Prophet optimization  </a:t>
            </a:r>
          </a:p>
          <a:p>
            <a:r>
              <a:rPr lang="en-GB" dirty="0">
                <a:solidFill>
                  <a:schemeClr val="bg1"/>
                </a:solidFill>
              </a:rPr>
              <a:t>     for the purpose of prediction the price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CB174-53D4-4957-ABF5-56A254203C06}"/>
              </a:ext>
            </a:extLst>
          </p:cNvPr>
          <p:cNvSpPr txBox="1"/>
          <p:nvPr/>
        </p:nvSpPr>
        <p:spPr>
          <a:xfrm>
            <a:off x="1790645" y="3760480"/>
            <a:ext cx="861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chemeClr val="bg1"/>
                </a:solidFill>
                <a:effectLst/>
                <a:latin typeface="Poppins" panose="020B0502040204020203" pitchFamily="2" charset="0"/>
              </a:rPr>
              <a:t>The entire architecture of the stacked LSTM models for the predictive model will be built  using the TensorFlow deep learning framework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CF3C6-F8BD-4F03-A1DA-ECC2E03BAAD7}"/>
              </a:ext>
            </a:extLst>
          </p:cNvPr>
          <p:cNvSpPr/>
          <p:nvPr/>
        </p:nvSpPr>
        <p:spPr>
          <a:xfrm>
            <a:off x="2060566" y="435222"/>
            <a:ext cx="8524240" cy="117964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Abstract</a:t>
            </a:r>
            <a:endParaRPr lang="en-GB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7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DDF28B-B6E9-4E62-A0D7-1292D1E9A497}"/>
              </a:ext>
            </a:extLst>
          </p:cNvPr>
          <p:cNvSpPr txBox="1"/>
          <p:nvPr/>
        </p:nvSpPr>
        <p:spPr>
          <a:xfrm>
            <a:off x="1870134" y="4314398"/>
            <a:ext cx="10176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However ,the stock market is influenced by many factors such as political events , </a:t>
            </a:r>
          </a:p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     economic conditions and traders expectation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36DD3-E324-4AC4-9E48-345C8A31A0DB}"/>
              </a:ext>
            </a:extLst>
          </p:cNvPr>
          <p:cNvSpPr txBox="1"/>
          <p:nvPr/>
        </p:nvSpPr>
        <p:spPr>
          <a:xfrm>
            <a:off x="1870134" y="1924827"/>
            <a:ext cx="859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Financial markets are highly volatile and huge generate huge amounts of daily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1ED37-2D44-47A1-AB88-751F2881B35E}"/>
              </a:ext>
            </a:extLst>
          </p:cNvPr>
          <p:cNvSpPr txBox="1"/>
          <p:nvPr/>
        </p:nvSpPr>
        <p:spPr>
          <a:xfrm>
            <a:off x="1870134" y="2440525"/>
            <a:ext cx="829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It is the most popular financial market instrument and its value changes quickly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9E0B-A15F-414E-B2D3-069E699E965F}"/>
              </a:ext>
            </a:extLst>
          </p:cNvPr>
          <p:cNvSpPr txBox="1"/>
          <p:nvPr/>
        </p:nvSpPr>
        <p:spPr>
          <a:xfrm>
            <a:off x="1870134" y="3238962"/>
            <a:ext cx="959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Stock prices are predicted to determine the future value of companies  stock or </a:t>
            </a:r>
          </a:p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    other financial instruments that are marketed on financial exchange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B79B6-B006-4396-B9F2-30A5846245FA}"/>
              </a:ext>
            </a:extLst>
          </p:cNvPr>
          <p:cNvSpPr/>
          <p:nvPr/>
        </p:nvSpPr>
        <p:spPr>
          <a:xfrm>
            <a:off x="1741491" y="316075"/>
            <a:ext cx="8524240" cy="117964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9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57C606-74BB-4CB2-8795-A535EF135E3C}"/>
              </a:ext>
            </a:extLst>
          </p:cNvPr>
          <p:cNvSpPr txBox="1"/>
          <p:nvPr/>
        </p:nvSpPr>
        <p:spPr>
          <a:xfrm>
            <a:off x="1398103" y="2943081"/>
            <a:ext cx="93957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formally , it can defined as </a:t>
            </a:r>
          </a:p>
          <a:p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computer program is said to learn from experience E with respect to some class of task T and performance measure P ,if its performance at tasks in T as measured by P , improve with experice E 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A2853-EA89-4C82-949C-96968369F49B}"/>
              </a:ext>
            </a:extLst>
          </p:cNvPr>
          <p:cNvSpPr txBox="1"/>
          <p:nvPr/>
        </p:nvSpPr>
        <p:spPr>
          <a:xfrm>
            <a:off x="1492062" y="1838295"/>
            <a:ext cx="914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is the field of study that gives computers the ability </a:t>
            </a:r>
          </a:p>
          <a:p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learn without being explicitly programmed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E0971-8398-457E-8857-325A8143325A}"/>
              </a:ext>
            </a:extLst>
          </p:cNvPr>
          <p:cNvSpPr txBox="1"/>
          <p:nvPr/>
        </p:nvSpPr>
        <p:spPr>
          <a:xfrm>
            <a:off x="2533338" y="4938005"/>
            <a:ext cx="8206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Example : playing Checkers.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	E =the experience of playing many games of checkers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	T = the task of playing checkers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	P = the probability that the program will win the next game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7B01D9-178C-4C2F-B93B-A6A4A3AF5813}"/>
              </a:ext>
            </a:extLst>
          </p:cNvPr>
          <p:cNvSpPr/>
          <p:nvPr/>
        </p:nvSpPr>
        <p:spPr>
          <a:xfrm>
            <a:off x="1629731" y="319190"/>
            <a:ext cx="8524240" cy="117964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400" dirty="0"/>
              <a:t>What is Machine Learning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81726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C52F-1B7B-4E10-96FC-D2A547A8011F}"/>
              </a:ext>
            </a:extLst>
          </p:cNvPr>
          <p:cNvSpPr txBox="1"/>
          <p:nvPr/>
        </p:nvSpPr>
        <p:spPr>
          <a:xfrm>
            <a:off x="2203554" y="2368446"/>
            <a:ext cx="822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field of Machine Learning is vast and plays a key role in a wide range of critical </a:t>
            </a:r>
          </a:p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application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1561D-53DA-4FDF-A4F3-27881D0B9A59}"/>
              </a:ext>
            </a:extLst>
          </p:cNvPr>
          <p:cNvSpPr txBox="1"/>
          <p:nvPr/>
        </p:nvSpPr>
        <p:spPr>
          <a:xfrm>
            <a:off x="2203554" y="4353072"/>
            <a:ext cx="8035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Predicting the stock market involves predicting the closing prices of a company’s </a:t>
            </a:r>
          </a:p>
          <a:p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stock for any given number of days ahead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D26F4-CE18-4779-898C-AF9686074050}"/>
              </a:ext>
            </a:extLst>
          </p:cNvPr>
          <p:cNvSpPr txBox="1"/>
          <p:nvPr/>
        </p:nvSpPr>
        <p:spPr>
          <a:xfrm>
            <a:off x="2203554" y="5244878"/>
            <a:ext cx="780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plot the candlestick chat ,simple moving average ,Bollinger band plots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14A4A-81D3-4659-A599-02C00D723A9F}"/>
              </a:ext>
            </a:extLst>
          </p:cNvPr>
          <p:cNvSpPr/>
          <p:nvPr/>
        </p:nvSpPr>
        <p:spPr>
          <a:xfrm>
            <a:off x="1833879" y="354843"/>
            <a:ext cx="8524240" cy="117964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Machine Learning in Stock Prediction</a:t>
            </a:r>
            <a:endParaRPr lang="en-GB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7F616-44BC-4077-94ED-71B63FE8CE06}"/>
              </a:ext>
            </a:extLst>
          </p:cNvPr>
          <p:cNvSpPr txBox="1"/>
          <p:nvPr/>
        </p:nvSpPr>
        <p:spPr>
          <a:xfrm>
            <a:off x="2203554" y="3260252"/>
            <a:ext cx="659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use the LSTM  to predict the original  price vs prediction price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C9BB1-1F57-4810-AD50-63AE64B31D43}"/>
              </a:ext>
            </a:extLst>
          </p:cNvPr>
          <p:cNvSpPr txBox="1"/>
          <p:nvPr/>
        </p:nvSpPr>
        <p:spPr>
          <a:xfrm>
            <a:off x="2203554" y="3738265"/>
            <a:ext cx="788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LSTM is a special kind of RNN which solve the short-term memory problem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729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2D2CBD-E373-40FD-A7A3-0A168A817CD0}"/>
              </a:ext>
            </a:extLst>
          </p:cNvPr>
          <p:cNvSpPr txBox="1"/>
          <p:nvPr/>
        </p:nvSpPr>
        <p:spPr>
          <a:xfrm>
            <a:off x="1627266" y="1894284"/>
            <a:ext cx="9233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Time Series forecasting consists of </a:t>
            </a:r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research</a:t>
            </a:r>
            <a:r>
              <a:rPr lang="en-AU" sz="2400" dirty="0">
                <a:solidFill>
                  <a:schemeClr val="bg1"/>
                </a:solidFill>
              </a:rPr>
              <a:t> area designed to solve various problem ,manly in the financial area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48FC2-75EB-414C-951F-94DCF8FC8C74}"/>
              </a:ext>
            </a:extLst>
          </p:cNvPr>
          <p:cNvSpPr txBox="1"/>
          <p:nvPr/>
        </p:nvSpPr>
        <p:spPr>
          <a:xfrm>
            <a:off x="1627266" y="4545287"/>
            <a:ext cx="10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least squares support vector regression (LSSVR) algorithm is a further development of  SVR and its use considerably reduces computational complexity and increases efficiency compared to standard SVR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A7D2D-F00E-4BE9-95C9-AC6774ADD939}"/>
              </a:ext>
            </a:extLst>
          </p:cNvPr>
          <p:cNvSpPr txBox="1"/>
          <p:nvPr/>
        </p:nvSpPr>
        <p:spPr>
          <a:xfrm>
            <a:off x="1627266" y="3080394"/>
            <a:ext cx="10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Prophet is a time-series forecasting library that is design for making forecasts for univariate time series dataset. It is  fast and automated forecasts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6B34F-FA5E-4E89-9107-C00CB9AF0CD7}"/>
              </a:ext>
            </a:extLst>
          </p:cNvPr>
          <p:cNvSpPr/>
          <p:nvPr/>
        </p:nvSpPr>
        <p:spPr>
          <a:xfrm>
            <a:off x="1982033" y="355784"/>
            <a:ext cx="8524240" cy="117964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Existing Methods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02416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DF4F9F-44ED-477D-B34D-4B33D1958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40" y="4193040"/>
            <a:ext cx="7015898" cy="2168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26B8F-2324-4A27-8BAF-4E6EAEB4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640" y="773980"/>
            <a:ext cx="7015897" cy="216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F3D40-EC89-40A4-96BF-56CE390FE1AA}"/>
              </a:ext>
            </a:extLst>
          </p:cNvPr>
          <p:cNvSpPr txBox="1"/>
          <p:nvPr/>
        </p:nvSpPr>
        <p:spPr>
          <a:xfrm>
            <a:off x="573818" y="312315"/>
            <a:ext cx="583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Software Development Process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5DF3D-1ECE-4F47-9EE0-C1CAF7FAA1A1}"/>
              </a:ext>
            </a:extLst>
          </p:cNvPr>
          <p:cNvSpPr txBox="1"/>
          <p:nvPr/>
        </p:nvSpPr>
        <p:spPr>
          <a:xfrm>
            <a:off x="573818" y="3547603"/>
            <a:ext cx="616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Machine Learning Model Development 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04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151D4-1C7D-4388-A53E-FD8B1614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45" y="4206367"/>
            <a:ext cx="7127631" cy="2387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EAB19-AB40-437F-A1D3-10C8EECA28DC}"/>
              </a:ext>
            </a:extLst>
          </p:cNvPr>
          <p:cNvSpPr txBox="1"/>
          <p:nvPr/>
        </p:nvSpPr>
        <p:spPr>
          <a:xfrm>
            <a:off x="380023" y="261492"/>
            <a:ext cx="767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Traditional Software Development Lifecycle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7D065-EA5C-401E-8B54-05D15313A8E8}"/>
              </a:ext>
            </a:extLst>
          </p:cNvPr>
          <p:cNvSpPr txBox="1"/>
          <p:nvPr/>
        </p:nvSpPr>
        <p:spPr>
          <a:xfrm>
            <a:off x="380023" y="3744702"/>
            <a:ext cx="720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Machine Learning Model Development Process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77FA8-EF6F-4D35-B7C4-67A70C10C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738" y="807916"/>
            <a:ext cx="7042638" cy="27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8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</TotalTime>
  <Words>1021</Words>
  <Application>Microsoft Office PowerPoint</Application>
  <PresentationFormat>Widescreen</PresentationFormat>
  <Paragraphs>112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Cambria Math</vt:lpstr>
      <vt:lpstr>Century</vt:lpstr>
      <vt:lpstr>Century Gothic</vt:lpstr>
      <vt:lpstr>Courier New</vt:lpstr>
      <vt:lpstr>Georgia</vt:lpstr>
      <vt:lpstr>Poppins</vt:lpstr>
      <vt:lpstr>Sitka Text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sawan Kumar</dc:creator>
  <cp:lastModifiedBy>sawan Kumar</cp:lastModifiedBy>
  <cp:revision>28</cp:revision>
  <dcterms:created xsi:type="dcterms:W3CDTF">2022-04-18T02:48:18Z</dcterms:created>
  <dcterms:modified xsi:type="dcterms:W3CDTF">2022-05-05T02:41:18Z</dcterms:modified>
</cp:coreProperties>
</file>